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96" r:id="rId4"/>
    <p:sldId id="297" r:id="rId5"/>
    <p:sldId id="272" r:id="rId6"/>
    <p:sldId id="262" r:id="rId7"/>
    <p:sldId id="298" r:id="rId8"/>
    <p:sldId id="299" r:id="rId9"/>
    <p:sldId id="301" r:id="rId10"/>
    <p:sldId id="300" r:id="rId11"/>
    <p:sldId id="302" r:id="rId12"/>
    <p:sldId id="303" r:id="rId13"/>
    <p:sldId id="304" r:id="rId14"/>
    <p:sldId id="269" r:id="rId15"/>
    <p:sldId id="305" r:id="rId16"/>
    <p:sldId id="307" r:id="rId17"/>
    <p:sldId id="308" r:id="rId18"/>
    <p:sldId id="264" r:id="rId19"/>
    <p:sldId id="311" r:id="rId20"/>
    <p:sldId id="310" r:id="rId21"/>
    <p:sldId id="309" r:id="rId22"/>
    <p:sldId id="314" r:id="rId23"/>
    <p:sldId id="312" r:id="rId24"/>
    <p:sldId id="316" r:id="rId25"/>
    <p:sldId id="313" r:id="rId26"/>
    <p:sldId id="263" r:id="rId27"/>
    <p:sldId id="265" r:id="rId28"/>
    <p:sldId id="306" r:id="rId29"/>
    <p:sldId id="315" r:id="rId30"/>
    <p:sldId id="318" r:id="rId31"/>
    <p:sldId id="322" r:id="rId32"/>
    <p:sldId id="270" r:id="rId33"/>
    <p:sldId id="321" r:id="rId34"/>
    <p:sldId id="323" r:id="rId35"/>
    <p:sldId id="268" r:id="rId36"/>
    <p:sldId id="267" r:id="rId37"/>
    <p:sldId id="327" r:id="rId38"/>
    <p:sldId id="326" r:id="rId39"/>
    <p:sldId id="328" r:id="rId40"/>
    <p:sldId id="266" r:id="rId41"/>
    <p:sldId id="319" r:id="rId42"/>
    <p:sldId id="324" r:id="rId43"/>
    <p:sldId id="320" r:id="rId44"/>
    <p:sldId id="325" r:id="rId45"/>
    <p:sldId id="295" r:id="rId46"/>
    <p:sldId id="271" r:id="rId47"/>
    <p:sldId id="285" r:id="rId48"/>
    <p:sldId id="329" r:id="rId49"/>
    <p:sldId id="330" r:id="rId50"/>
    <p:sldId id="273" r:id="rId51"/>
    <p:sldId id="332" r:id="rId52"/>
    <p:sldId id="331" r:id="rId53"/>
    <p:sldId id="274" r:id="rId54"/>
    <p:sldId id="275" r:id="rId55"/>
    <p:sldId id="333" r:id="rId56"/>
    <p:sldId id="334" r:id="rId57"/>
    <p:sldId id="317" r:id="rId58"/>
    <p:sldId id="336" r:id="rId59"/>
    <p:sldId id="337" r:id="rId60"/>
    <p:sldId id="338" r:id="rId61"/>
    <p:sldId id="339" r:id="rId62"/>
    <p:sldId id="340" r:id="rId63"/>
    <p:sldId id="335" r:id="rId64"/>
    <p:sldId id="341" r:id="rId65"/>
    <p:sldId id="278" r:id="rId66"/>
    <p:sldId id="342" r:id="rId67"/>
    <p:sldId id="277" r:id="rId6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316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1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800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94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5097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515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269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312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606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881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49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5417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="" xmlns:a16="http://schemas.microsoft.com/office/drawing/2014/main" id="{49F2CB89-B430-F246-A58C-B1F834D871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8642" y="1163781"/>
            <a:ext cx="2155681" cy="4654550"/>
          </a:xfrm>
        </p:spPr>
        <p:txBody>
          <a:bodyPr/>
          <a:lstStyle/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11" name="Marcador de posición de imagen 7">
            <a:extLst>
              <a:ext uri="{FF2B5EF4-FFF2-40B4-BE49-F238E27FC236}">
                <a16:creationId xmlns="" xmlns:a16="http://schemas.microsoft.com/office/drawing/2014/main" id="{14CA03EB-1327-3D4B-8989-9C5C11F73F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25524" y="1170709"/>
            <a:ext cx="2155681" cy="4654550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12" name="Marcador de posición de imagen 7">
            <a:extLst>
              <a:ext uri="{FF2B5EF4-FFF2-40B4-BE49-F238E27FC236}">
                <a16:creationId xmlns="" xmlns:a16="http://schemas.microsoft.com/office/drawing/2014/main" id="{FC8A7D10-DF52-C341-9D1C-EB30DD7500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07715" y="1212272"/>
            <a:ext cx="2155681" cy="4654550"/>
          </a:xfrm>
        </p:spPr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69220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390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2387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7885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1758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7694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90721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6552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="" xmlns:a16="http://schemas.microsoft.com/office/drawing/2014/main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="" xmlns:a16="http://schemas.microsoft.com/office/drawing/2014/main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="" xmlns:a16="http://schemas.microsoft.com/office/drawing/2014/main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958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gráfico 7">
            <a:extLst>
              <a:ext uri="{FF2B5EF4-FFF2-40B4-BE49-F238E27FC236}">
                <a16:creationId xmlns:a16="http://schemas.microsoft.com/office/drawing/2014/main" xmlns="" id="{31B24877-EE70-5646-BA0A-0B810FEE42A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04812" y="519113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Marcador de gráfico 7">
            <a:extLst>
              <a:ext uri="{FF2B5EF4-FFF2-40B4-BE49-F238E27FC236}">
                <a16:creationId xmlns:a16="http://schemas.microsoft.com/office/drawing/2014/main" xmlns="" id="{7A5A913D-C233-A144-A6AB-7C0702DE501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262313" y="526040"/>
            <a:ext cx="2525424" cy="5840412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Marcador de gráfico 7">
            <a:extLst>
              <a:ext uri="{FF2B5EF4-FFF2-40B4-BE49-F238E27FC236}">
                <a16:creationId xmlns:a16="http://schemas.microsoft.com/office/drawing/2014/main" xmlns="" id="{BCBA54A3-675D-2D4A-A157-D73D3FC7F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52271" y="588386"/>
            <a:ext cx="2525424" cy="5840412"/>
          </a:xfrm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462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0C2E4-C7A0-474A-A9CA-DE59600B1989}" type="datetimeFigureOut">
              <a:rPr lang="es-AR" smtClean="0"/>
              <a:t>10/9/2020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FDCB-0704-4AF4-AFDE-167AF279E8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06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9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7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8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1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4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5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0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D4D75833-E694-6348-A881-0B220317B2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srgbClr val="00816E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42710733-C937-7147-9BF7-7E09F6BBDC4E}"/>
              </a:ext>
            </a:extLst>
          </p:cNvPr>
          <p:cNvSpPr txBox="1"/>
          <p:nvPr/>
        </p:nvSpPr>
        <p:spPr>
          <a:xfrm>
            <a:off x="2096589" y="2397950"/>
            <a:ext cx="6123215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Clase de apoyo: </a:t>
            </a:r>
          </a:p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Análisis Matemático</a:t>
            </a:r>
          </a:p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3 y </a:t>
            </a:r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="" xmlns:a16="http://schemas.microsoft.com/office/drawing/2014/main" id="{D7D2F9D5-BEC8-2B4C-93CE-93E11B065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5566" y="3156356"/>
            <a:ext cx="400877" cy="5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6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598F857-3234-7C4D-BF40-6669451DE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3657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10C67549-8F5D-3D48-9D2A-986EB553A480}"/>
              </a:ext>
            </a:extLst>
          </p:cNvPr>
          <p:cNvSpPr/>
          <p:nvPr/>
        </p:nvSpPr>
        <p:spPr>
          <a:xfrm>
            <a:off x="1609725" y="3733799"/>
            <a:ext cx="3171825" cy="4064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254000" dist="254000" dir="3060000" algn="tr" rotWithShape="0">
              <a:schemeClr val="bg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91434" rIns="182868" bIns="914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sz="7200">
              <a:solidFill>
                <a:schemeClr val="bg1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A0E25E3B-9D7A-C242-91D0-4C0A976EDEEC}"/>
              </a:ext>
            </a:extLst>
          </p:cNvPr>
          <p:cNvSpPr txBox="1"/>
          <p:nvPr/>
        </p:nvSpPr>
        <p:spPr>
          <a:xfrm>
            <a:off x="1535670" y="399822"/>
            <a:ext cx="4224832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</a:t>
            </a:r>
          </a:p>
          <a:p>
            <a:endParaRPr lang="en-US" altLang="ko-K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 MATEMATICO</a:t>
            </a:r>
          </a:p>
          <a:p>
            <a:endParaRPr lang="ko-KR" altLang="en-US" sz="40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9CC8091B-713F-B441-89D1-F4E4F45DA8A2}"/>
              </a:ext>
            </a:extLst>
          </p:cNvPr>
          <p:cNvSpPr txBox="1"/>
          <p:nvPr/>
        </p:nvSpPr>
        <p:spPr>
          <a:xfrm>
            <a:off x="1609725" y="3733798"/>
            <a:ext cx="3258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CLASE DE APOYO-MÓDULOS 3 y 4 </a:t>
            </a:r>
            <a:endParaRPr lang="es-A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0" cy="6368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67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401870" y="1628800"/>
            <a:ext cx="56715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/>
              <a:t>BIBLIOGRAFÍA</a:t>
            </a:r>
          </a:p>
          <a:p>
            <a:endParaRPr lang="es-ES" b="1" dirty="0"/>
          </a:p>
          <a:p>
            <a:r>
              <a:rPr lang="es-ES" b="1" u="sng" dirty="0"/>
              <a:t>Básica:</a:t>
            </a:r>
            <a:endParaRPr lang="es-ES" dirty="0"/>
          </a:p>
          <a:p>
            <a:r>
              <a:rPr lang="es-ES" b="1" dirty="0" err="1"/>
              <a:t>Haeussler</a:t>
            </a:r>
            <a:r>
              <a:rPr lang="es-ES" b="1" dirty="0"/>
              <a:t>, E. Richard, P. Richard, J. </a:t>
            </a:r>
            <a:r>
              <a:rPr lang="es-ES" dirty="0"/>
              <a:t>(2012) </a:t>
            </a:r>
            <a:r>
              <a:rPr lang="es-ES" i="1" dirty="0"/>
              <a:t>Matemáticas para administración y economía</a:t>
            </a:r>
            <a:r>
              <a:rPr lang="es-ES" dirty="0"/>
              <a:t> (12ª Edición). Editorial: Pearson.</a:t>
            </a:r>
          </a:p>
          <a:p>
            <a:r>
              <a:rPr lang="es-ES" b="1" dirty="0"/>
              <a:t/>
            </a:r>
            <a:br>
              <a:rPr lang="es-ES" b="1" dirty="0"/>
            </a:br>
            <a:r>
              <a:rPr lang="es-ES" b="1" dirty="0" err="1"/>
              <a:t>Budnick</a:t>
            </a:r>
            <a:r>
              <a:rPr lang="es-ES" b="1" dirty="0"/>
              <a:t>, F. </a:t>
            </a:r>
            <a:r>
              <a:rPr lang="es-ES" dirty="0"/>
              <a:t>(2014) </a:t>
            </a:r>
            <a:r>
              <a:rPr lang="es-ES" i="1" dirty="0"/>
              <a:t>Matemáticas aplicadas para administración, economía y ciencias sociales</a:t>
            </a:r>
            <a:r>
              <a:rPr lang="es-ES" dirty="0"/>
              <a:t>. Editorial: McGraw-Hill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b="1" u="sng" dirty="0"/>
              <a:t>Ampliatoria:</a:t>
            </a:r>
            <a:endParaRPr lang="es-ES" dirty="0"/>
          </a:p>
          <a:p>
            <a:r>
              <a:rPr lang="es-ES" b="1" dirty="0" err="1"/>
              <a:t>Bocco</a:t>
            </a:r>
            <a:r>
              <a:rPr lang="es-ES" b="1" dirty="0"/>
              <a:t>, M.</a:t>
            </a:r>
            <a:r>
              <a:rPr lang="es-ES" dirty="0"/>
              <a:t> (2001) </a:t>
            </a:r>
            <a:r>
              <a:rPr lang="es-ES" i="1" dirty="0"/>
              <a:t>Matemática Básica para las ciencias de la vida</a:t>
            </a:r>
            <a:r>
              <a:rPr lang="es-ES" dirty="0"/>
              <a:t>. Editorial: Triunfar.</a:t>
            </a:r>
          </a:p>
        </p:txBody>
      </p:sp>
    </p:spTree>
    <p:extLst>
      <p:ext uri="{BB962C8B-B14F-4D97-AF65-F5344CB8AC3E}">
        <p14:creationId xmlns:p14="http://schemas.microsoft.com/office/powerpoint/2010/main" val="122149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4593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84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0" y="2374900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479908" y="2845166"/>
            <a:ext cx="508813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altLang="ko-KR" sz="3600" b="1" dirty="0" smtClean="0">
                <a:solidFill>
                  <a:schemeClr val="bg1"/>
                </a:solidFill>
              </a:rPr>
              <a:t>CONTINUIDAD – FUNCIONES CONTINUAS</a:t>
            </a:r>
            <a:endParaRPr lang="ko-KR" altLang="en-US" sz="36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73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0" cy="347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3988558"/>
            <a:ext cx="5742130" cy="286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2" cy="634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38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2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0" y="2374900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479908" y="2568168"/>
            <a:ext cx="508813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altLang="ko-KR" sz="3600" b="1" dirty="0" smtClean="0">
                <a:solidFill>
                  <a:schemeClr val="bg1"/>
                </a:solidFill>
              </a:rPr>
              <a:t>DERIVADAS. APLICACIONES DE LA DERIVADA</a:t>
            </a:r>
            <a:endParaRPr lang="ko-KR" altLang="en-US" sz="36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04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6" y="0"/>
            <a:ext cx="3582556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30" y="908720"/>
            <a:ext cx="6033572" cy="492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0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297634" y="0"/>
            <a:ext cx="3802870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472557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681024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34" y="522722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36" y="510394"/>
            <a:ext cx="5837294" cy="634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38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280989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212303" y="2793796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420772" y="311757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522378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85" y="510395"/>
            <a:ext cx="5607117" cy="634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0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158805" y="13648"/>
            <a:ext cx="3985196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44857"/>
            <a:ext cx="5267325" cy="5034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5679250"/>
            <a:ext cx="5267324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967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51019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46675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55142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5270763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916" y="510394"/>
            <a:ext cx="5386254" cy="634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1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162549" y="13648"/>
            <a:ext cx="3981451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34" y="953725"/>
            <a:ext cx="5162550" cy="369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09" y="4644135"/>
            <a:ext cx="5153025" cy="2213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7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68603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82573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791041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5229199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930" y="510394"/>
            <a:ext cx="5300185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8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D4D75833-E694-6348-A881-0B220317B2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42710733-C937-7147-9BF7-7E09F6BBDC4E}"/>
              </a:ext>
            </a:extLst>
          </p:cNvPr>
          <p:cNvSpPr txBox="1"/>
          <p:nvPr/>
        </p:nvSpPr>
        <p:spPr>
          <a:xfrm>
            <a:off x="3791066" y="2397950"/>
            <a:ext cx="3796269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GRAFICOS DE FUNCIONES – DERIVADA EN UN PUNTO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="" xmlns:a16="http://schemas.microsoft.com/office/drawing/2014/main" id="{65415CD3-DEB2-844E-A830-73008C41D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908" y="3168850"/>
            <a:ext cx="400877" cy="5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4572001" y="13648"/>
            <a:ext cx="4572000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857"/>
            <a:ext cx="4572001" cy="622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15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4329752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510394"/>
            <a:ext cx="4571108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6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267325" y="13648"/>
            <a:ext cx="3876676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82" y="773705"/>
            <a:ext cx="5267325" cy="327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82" y="4052769"/>
            <a:ext cx="5267325" cy="280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69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782706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2" y="510394"/>
            <a:ext cx="5105400" cy="417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2" y="4689140"/>
            <a:ext cx="5105399" cy="216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0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382089" y="13648"/>
            <a:ext cx="3761911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57" y="624165"/>
            <a:ext cx="5401846" cy="623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00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292079" y="13648"/>
            <a:ext cx="3851921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44857"/>
            <a:ext cx="5292079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2535066"/>
            <a:ext cx="5276850" cy="377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28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32599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338922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547391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73" y="5224142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90" y="510394"/>
            <a:ext cx="5562110" cy="634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71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05596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036273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244742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5227672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06" y="548159"/>
            <a:ext cx="5832140" cy="345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3879051"/>
            <a:ext cx="5827985" cy="297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9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2129B36A-DD1B-8047-B792-D6283D17AF9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3457575" y="2374900"/>
            <a:ext cx="5686425" cy="2082800"/>
          </a:xfrm>
          <a:prstGeom prst="rect">
            <a:avLst/>
          </a:prstGeom>
          <a:solidFill>
            <a:srgbClr val="1CB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3937482" y="2660500"/>
            <a:ext cx="495499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MÁXIMOS, MÍNIMOS Y PUNTOS DE INFLEXIÓN</a:t>
            </a:r>
            <a:endParaRPr lang="en-US" altLang="ko-K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782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219081" y="13648"/>
            <a:ext cx="3924919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8" y="666109"/>
            <a:ext cx="5238750" cy="619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981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10394"/>
            <a:ext cx="5382092" cy="170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884029"/>
            <a:ext cx="5382092" cy="178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3564016"/>
            <a:ext cx="5382092" cy="330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4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337085" y="13648"/>
            <a:ext cx="3806916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44857"/>
            <a:ext cx="5445605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464382"/>
            <a:ext cx="5445605" cy="239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5" y="6489340"/>
            <a:ext cx="819150" cy="36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571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600" y="586594"/>
            <a:ext cx="5451400" cy="627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3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257799" y="13648"/>
            <a:ext cx="3886201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8578"/>
            <a:ext cx="5257800" cy="621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939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1" y="510394"/>
            <a:ext cx="5382092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8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1" y="4869161"/>
            <a:ext cx="5376918" cy="198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10395"/>
            <a:ext cx="5382089" cy="4358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6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0" y="2374900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479908" y="3152942"/>
            <a:ext cx="508813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DERIVADA SEGUNDA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82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0" y="2374900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479908" y="2660500"/>
            <a:ext cx="508813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altLang="ko-KR" sz="32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INTERVALOS DE CONCAVIDAD Y CONVEXIDAD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10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31176"/>
            <a:ext cx="547163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4464115"/>
            <a:ext cx="5471635" cy="252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35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53" y="510394"/>
            <a:ext cx="5392747" cy="647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268760"/>
            <a:ext cx="5382091" cy="351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2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41564" y="2402609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161510" y="3152943"/>
            <a:ext cx="54065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 EJERCICIOS…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07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4572001" y="13648"/>
            <a:ext cx="4572000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" y="644857"/>
            <a:ext cx="5181600" cy="622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1229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728700"/>
            <a:ext cx="5382092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738350"/>
            <a:ext cx="5382091" cy="51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1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067055" y="13648"/>
            <a:ext cx="4076946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857"/>
            <a:ext cx="4924425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3205"/>
            <a:ext cx="49244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682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2CD3461-915D-F54D-A9D1-DCC875B0D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3" r="7236"/>
          <a:stretch/>
        </p:blipFill>
        <p:spPr>
          <a:xfrm>
            <a:off x="5067055" y="13648"/>
            <a:ext cx="4076946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BB9E4DF0-E8C5-6242-A357-BEA1D7EBDCEC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D05762DC-A1DC-7F48-816E-8ED70723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291369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6" y="644857"/>
            <a:ext cx="5238750" cy="622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43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-472127" y="0"/>
            <a:ext cx="387399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207775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286217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6" y="4796338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29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7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D4D75833-E694-6348-A881-0B220317B2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42710733-C937-7147-9BF7-7E09F6BBDC4E}"/>
              </a:ext>
            </a:extLst>
          </p:cNvPr>
          <p:cNvSpPr txBox="1"/>
          <p:nvPr/>
        </p:nvSpPr>
        <p:spPr>
          <a:xfrm>
            <a:off x="3791066" y="2644171"/>
            <a:ext cx="379626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INTEGRALES INDEFINIDA Y DEFINIDA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="" xmlns:a16="http://schemas.microsoft.com/office/drawing/2014/main" id="{65415CD3-DEB2-844E-A830-73008C41D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908" y="3168850"/>
            <a:ext cx="400877" cy="5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084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0414E05-8730-5C42-BD9A-40E323ED4318}"/>
              </a:ext>
            </a:extLst>
          </p:cNvPr>
          <p:cNvSpPr/>
          <p:nvPr/>
        </p:nvSpPr>
        <p:spPr>
          <a:xfrm>
            <a:off x="251223" y="0"/>
            <a:ext cx="3699272" cy="6858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254000" dist="50800" dir="5400000" algn="tr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91434" rIns="182868" bIns="914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sz="7200">
              <a:solidFill>
                <a:schemeClr val="bg1"/>
              </a:solidFill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xmlns="" id="{8D82F8FD-1E22-CC45-B4FA-B540F4E7C98A}"/>
              </a:ext>
            </a:extLst>
          </p:cNvPr>
          <p:cNvSpPr txBox="1"/>
          <p:nvPr/>
        </p:nvSpPr>
        <p:spPr>
          <a:xfrm>
            <a:off x="386535" y="3029995"/>
            <a:ext cx="3420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 err="1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ESQUEMA</a:t>
            </a:r>
            <a:r>
              <a:rPr lang="en-US" altLang="ko-KR" sz="24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CONCEPTUAL</a:t>
            </a:r>
            <a:endParaRPr lang="ko-KR" altLang="en-US" sz="2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715F14B3-CF55-4F45-A038-AF899D6F51E9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F39124B0-AC02-2048-A334-C13E5725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-1" y="261930"/>
            <a:ext cx="8127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95" y="644857"/>
            <a:ext cx="5193506" cy="621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444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32245"/>
            <a:ext cx="529590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972405"/>
            <a:ext cx="5311520" cy="488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40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10394"/>
            <a:ext cx="5382089" cy="377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4284095"/>
            <a:ext cx="5382089" cy="153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24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0414E05-8730-5C42-BD9A-40E323ED4318}"/>
              </a:ext>
            </a:extLst>
          </p:cNvPr>
          <p:cNvSpPr/>
          <p:nvPr/>
        </p:nvSpPr>
        <p:spPr>
          <a:xfrm>
            <a:off x="251223" y="0"/>
            <a:ext cx="3699272" cy="6858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254000" dist="50800" dir="5400000" algn="tr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91434" rIns="182868" bIns="914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sz="7200">
              <a:solidFill>
                <a:schemeClr val="bg1"/>
              </a:solidFill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xmlns="" id="{8D82F8FD-1E22-CC45-B4FA-B540F4E7C98A}"/>
              </a:ext>
            </a:extLst>
          </p:cNvPr>
          <p:cNvSpPr txBox="1"/>
          <p:nvPr/>
        </p:nvSpPr>
        <p:spPr>
          <a:xfrm>
            <a:off x="386535" y="2845329"/>
            <a:ext cx="342038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Tabla</a:t>
            </a:r>
            <a:r>
              <a:rPr lang="en-US" altLang="ko-KR" sz="24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de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Integrales</a:t>
            </a:r>
            <a:r>
              <a:rPr lang="en-US" altLang="ko-KR" sz="24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indefinidas</a:t>
            </a:r>
            <a:endParaRPr lang="ko-KR" altLang="en-US" sz="2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715F14B3-CF55-4F45-A038-AF899D6F51E9}"/>
              </a:ext>
            </a:extLst>
          </p:cNvPr>
          <p:cNvSpPr/>
          <p:nvPr/>
        </p:nvSpPr>
        <p:spPr>
          <a:xfrm rot="5400000">
            <a:off x="4372402" y="-4126742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F39124B0-AC02-2048-A334-C13E5725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258" y="297823"/>
            <a:ext cx="227009" cy="302678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-1" y="261930"/>
            <a:ext cx="8127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95" y="644858"/>
            <a:ext cx="5193505" cy="621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0344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10394"/>
            <a:ext cx="5382092" cy="268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3197392"/>
            <a:ext cx="5382092" cy="366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9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10395"/>
            <a:ext cx="5382090" cy="634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61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D4D75833-E694-6348-A881-0B220317B2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42710733-C937-7147-9BF7-7E09F6BBDC4E}"/>
              </a:ext>
            </a:extLst>
          </p:cNvPr>
          <p:cNvSpPr txBox="1"/>
          <p:nvPr/>
        </p:nvSpPr>
        <p:spPr>
          <a:xfrm>
            <a:off x="3791066" y="2644171"/>
            <a:ext cx="379626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CALCULO DE AREAS</a:t>
            </a:r>
          </a:p>
          <a:p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="" xmlns:a16="http://schemas.microsoft.com/office/drawing/2014/main" id="{65415CD3-DEB2-844E-A830-73008C41D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908" y="3168850"/>
            <a:ext cx="400877" cy="5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33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791711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2112900" y="3177218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98" y="-2696949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29" cy="63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6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0" cy="634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65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50601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879678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197391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42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535939"/>
            <a:ext cx="5382089" cy="59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133744"/>
            <a:ext cx="5382092" cy="44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43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1088740"/>
            <a:ext cx="5742131" cy="481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99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638691"/>
            <a:ext cx="5742132" cy="350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3988558"/>
            <a:ext cx="5742130" cy="282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02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1221871"/>
            <a:ext cx="5742132" cy="4005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6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3"/>
            <a:ext cx="5742130" cy="63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04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54791"/>
            <a:ext cx="5742132" cy="327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3847320"/>
            <a:ext cx="5742132" cy="30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7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145974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91680" y="2869442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900147" y="3193216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9" y="5227316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510394"/>
            <a:ext cx="5742130" cy="235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2869442"/>
            <a:ext cx="5742131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7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735637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596560" y="2714289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05029" y="3038064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3" y="5228697"/>
            <a:ext cx="1296718" cy="16293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533" y="1552899"/>
            <a:ext cx="5162550" cy="297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5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07BC10-626C-5E4B-9FE1-C1ED6887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532" r="11601" b="20878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5032527-9C77-1042-844C-66D206038419}"/>
              </a:ext>
            </a:extLst>
          </p:cNvPr>
          <p:cNvSpPr/>
          <p:nvPr/>
        </p:nvSpPr>
        <p:spPr>
          <a:xfrm>
            <a:off x="41564" y="2402609"/>
            <a:ext cx="5686425" cy="20828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CCB6F4B-3EB9-BF4C-8F93-C6C75C39690A}"/>
              </a:ext>
            </a:extLst>
          </p:cNvPr>
          <p:cNvSpPr txBox="1"/>
          <p:nvPr/>
        </p:nvSpPr>
        <p:spPr>
          <a:xfrm>
            <a:off x="161510" y="3152943"/>
            <a:ext cx="54065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EJERCICIOS…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6551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320102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30990" y="2829299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39459" y="3153074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98" y="-2696949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998" y="683694"/>
            <a:ext cx="5567200" cy="2295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308" y="2978949"/>
            <a:ext cx="5551694" cy="292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27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1D00539-AAFD-FE41-9447-89116AE1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1" b="20137"/>
          <a:stretch/>
        </p:blipFill>
        <p:spPr>
          <a:xfrm>
            <a:off x="255896" y="0"/>
            <a:ext cx="3320102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96B9CD00-8902-0D4E-BC9F-19666E95527B}"/>
              </a:ext>
            </a:extLst>
          </p:cNvPr>
          <p:cNvSpPr/>
          <p:nvPr/>
        </p:nvSpPr>
        <p:spPr>
          <a:xfrm>
            <a:off x="1630990" y="2829299"/>
            <a:ext cx="1032679" cy="1119116"/>
          </a:xfrm>
          <a:prstGeom prst="ellipse">
            <a:avLst/>
          </a:prstGeom>
          <a:solidFill>
            <a:srgbClr val="00816E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angle 7">
            <a:extLst>
              <a:ext uri="{FF2B5EF4-FFF2-40B4-BE49-F238E27FC236}">
                <a16:creationId xmlns="" xmlns:a16="http://schemas.microsoft.com/office/drawing/2014/main" id="{59CEA08D-90D8-C144-9A2D-A2E32E572DA7}"/>
              </a:ext>
            </a:extLst>
          </p:cNvPr>
          <p:cNvSpPr/>
          <p:nvPr/>
        </p:nvSpPr>
        <p:spPr>
          <a:xfrm>
            <a:off x="1839459" y="3153074"/>
            <a:ext cx="615743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4EDCF7D-FA08-664C-B75B-B213D7AB0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98" y="-2696949"/>
            <a:ext cx="1562100" cy="20828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69AD2859-7DFC-984A-A567-FD022CB6C0FF}"/>
              </a:ext>
            </a:extLst>
          </p:cNvPr>
          <p:cNvSpPr/>
          <p:nvPr/>
        </p:nvSpPr>
        <p:spPr>
          <a:xfrm rot="5400000">
            <a:off x="4372403" y="-4261205"/>
            <a:ext cx="399197" cy="9144000"/>
          </a:xfrm>
          <a:prstGeom prst="rect">
            <a:avLst/>
          </a:prstGeom>
          <a:solidFill>
            <a:srgbClr val="00816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FEDDC9D3-FDCD-AB4B-A2DD-C76A2F1D7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421" y="176902"/>
            <a:ext cx="227009" cy="302678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="" xmlns:a16="http://schemas.microsoft.com/office/drawing/2014/main" id="{D82AC400-68ED-754E-A998-9C0713458166}"/>
              </a:ext>
            </a:extLst>
          </p:cNvPr>
          <p:cNvSpPr txBox="1"/>
          <p:nvPr/>
        </p:nvSpPr>
        <p:spPr>
          <a:xfrm>
            <a:off x="0" y="161662"/>
            <a:ext cx="564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HERRAMIENTAS MATEMATICAS II – ANALISIS MATEMÁTICO</a:t>
            </a:r>
            <a:endParaRPr lang="en-US" altLang="ko-KR" sz="1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998" y="546708"/>
            <a:ext cx="5568001" cy="49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998" y="1061254"/>
            <a:ext cx="5568004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998" y="2309029"/>
            <a:ext cx="5568003" cy="4548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43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D4D75833-E694-6348-A881-0B220317B2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00816E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42710733-C937-7147-9BF7-7E09F6BBDC4E}"/>
              </a:ext>
            </a:extLst>
          </p:cNvPr>
          <p:cNvSpPr txBox="1"/>
          <p:nvPr/>
        </p:nvSpPr>
        <p:spPr>
          <a:xfrm>
            <a:off x="3791066" y="3136613"/>
            <a:ext cx="406629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  <a:endParaRPr lang="ko-KR" altLang="en-US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="" xmlns:a16="http://schemas.microsoft.com/office/drawing/2014/main" id="{65415CD3-DEB2-844E-A830-73008C41D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908" y="3168850"/>
            <a:ext cx="400877" cy="5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780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417</Words>
  <Application>Microsoft Office PowerPoint</Application>
  <PresentationFormat>Presentación en pantalla (4:3)</PresentationFormat>
  <Paragraphs>83</Paragraphs>
  <Slides>67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6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Osvaldo Bacile</dc:creator>
  <cp:lastModifiedBy>Marixa</cp:lastModifiedBy>
  <cp:revision>44</cp:revision>
  <dcterms:created xsi:type="dcterms:W3CDTF">2020-08-24T16:01:53Z</dcterms:created>
  <dcterms:modified xsi:type="dcterms:W3CDTF">2020-09-10T15:31:12Z</dcterms:modified>
</cp:coreProperties>
</file>